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ijl, gemiddeld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FE2D9E-37B1-48C1-BE6A-26FEE5EFD8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Hoofstuk 5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7B3547F-D9D1-4999-9499-0B090D4FE9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De Resultatenrekening</a:t>
            </a:r>
          </a:p>
        </p:txBody>
      </p:sp>
    </p:spTree>
    <p:extLst>
      <p:ext uri="{BB962C8B-B14F-4D97-AF65-F5344CB8AC3E}">
        <p14:creationId xmlns:p14="http://schemas.microsoft.com/office/powerpoint/2010/main" val="1099476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555044-9E3F-4BED-9292-AAF319ECD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Leerdoelen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2B93C75-C13F-4A0B-8814-01D7A369A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Aan het einde van de les kun je:</a:t>
            </a:r>
            <a:br>
              <a:rPr lang="nl-NL" dirty="0"/>
            </a:br>
            <a:br>
              <a:rPr lang="nl-NL" dirty="0"/>
            </a:br>
            <a:r>
              <a:rPr lang="nl-NL" dirty="0"/>
              <a:t>Uitleggen wat een Resultatenrekening (Winst-en-Verliesrekening) is.</a:t>
            </a:r>
            <a:br>
              <a:rPr lang="nl-NL" dirty="0"/>
            </a:br>
            <a:br>
              <a:rPr lang="nl-NL" dirty="0"/>
            </a:br>
            <a:r>
              <a:rPr lang="nl-NL" dirty="0"/>
              <a:t>Toelichten waarom sommige financiële transacties alleen op de balans komen en sommige zowel op de balans als op de resultatenrekening. </a:t>
            </a:r>
            <a:br>
              <a:rPr lang="nl-NL" dirty="0"/>
            </a:br>
            <a:br>
              <a:rPr lang="nl-NL" dirty="0"/>
            </a:br>
            <a:r>
              <a:rPr lang="nl-NL" dirty="0"/>
              <a:t>Berekeningen m.b.t. de Bruto Toegevoegde Waarde kunnen toepassen. </a:t>
            </a:r>
            <a:br>
              <a:rPr lang="nl-NL" dirty="0"/>
            </a:br>
            <a:br>
              <a:rPr lang="nl-NL" dirty="0"/>
            </a:br>
            <a:r>
              <a:rPr lang="nl-NL" dirty="0"/>
              <a:t>Begrijpen waarom een bedrijf een tussenstation is voor de indirecte BTW. 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2774CF4-38CC-4936-A00F-AD7CE8D207F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1235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CF32CE4E-A7C0-4231-8D4E-D9ABDE43A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dirty="0"/>
              <a:t>Resultatenrekening </a:t>
            </a:r>
            <a:br>
              <a:rPr lang="nl-NL" sz="3200" dirty="0"/>
            </a:br>
            <a:r>
              <a:rPr lang="nl-NL" sz="3200" dirty="0"/>
              <a:t>Winst-en-Verliesrekening</a:t>
            </a: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5887012C-A7D2-4EAF-90AE-2D9DC2AAC8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Opbrengsten</a:t>
            </a:r>
          </a:p>
        </p:txBody>
      </p:sp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B916562D-D590-4329-B5AC-7091919F92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/>
              <a:t>Omzet (alle verkopen, renteopbrengsten en waardevermeerderingen)  </a:t>
            </a:r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50C62B90-AFF2-4760-840C-4F17F7F8E7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24067" y="2080996"/>
            <a:ext cx="6264414" cy="685800"/>
          </a:xfrm>
        </p:spPr>
        <p:txBody>
          <a:bodyPr/>
          <a:lstStyle/>
          <a:p>
            <a:r>
              <a:rPr lang="nl-NL" dirty="0" err="1"/>
              <a:t>KOsten</a:t>
            </a:r>
            <a:endParaRPr lang="nl-NL" dirty="0"/>
          </a:p>
        </p:txBody>
      </p:sp>
      <p:sp>
        <p:nvSpPr>
          <p:cNvPr id="9" name="Tijdelijke aanduiding voor inhoud 8">
            <a:extLst>
              <a:ext uri="{FF2B5EF4-FFF2-40B4-BE49-F238E27FC236}">
                <a16:creationId xmlns:a16="http://schemas.microsoft.com/office/drawing/2014/main" id="{AD9DEFE8-04CE-4D7E-A303-4F7147ACF3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25137" y="2742133"/>
            <a:ext cx="6265588" cy="1704060"/>
          </a:xfrm>
        </p:spPr>
        <p:txBody>
          <a:bodyPr/>
          <a:lstStyle/>
          <a:p>
            <a:r>
              <a:rPr lang="nl-NL" dirty="0"/>
              <a:t>Kosten (alle kosten zoals: loonkosten, energiekosten, rentekosten, afschrijvingskosten, privéopnamen en waardeverminderingen)</a:t>
            </a:r>
          </a:p>
        </p:txBody>
      </p:sp>
      <p:sp>
        <p:nvSpPr>
          <p:cNvPr id="10" name="Tijdelijke aanduiding voor tekst 7">
            <a:extLst>
              <a:ext uri="{FF2B5EF4-FFF2-40B4-BE49-F238E27FC236}">
                <a16:creationId xmlns:a16="http://schemas.microsoft.com/office/drawing/2014/main" id="{07D0AF20-2DE5-4410-806A-E06627D8234E}"/>
              </a:ext>
            </a:extLst>
          </p:cNvPr>
          <p:cNvSpPr txBox="1">
            <a:spLocks/>
          </p:cNvSpPr>
          <p:nvPr/>
        </p:nvSpPr>
        <p:spPr>
          <a:xfrm>
            <a:off x="5124067" y="3728459"/>
            <a:ext cx="6451345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2200" b="0" kern="1200" cap="all" baseline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20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6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/>
              <a:t>Wat komt er op de Resultatenrekening?</a:t>
            </a:r>
          </a:p>
        </p:txBody>
      </p:sp>
      <p:sp>
        <p:nvSpPr>
          <p:cNvPr id="12" name="Tijdelijke aanduiding voor inhoud 8">
            <a:extLst>
              <a:ext uri="{FF2B5EF4-FFF2-40B4-BE49-F238E27FC236}">
                <a16:creationId xmlns:a16="http://schemas.microsoft.com/office/drawing/2014/main" id="{AC0DB377-9E14-4571-9D45-4DE127FE1996}"/>
              </a:ext>
            </a:extLst>
          </p:cNvPr>
          <p:cNvSpPr txBox="1">
            <a:spLocks/>
          </p:cNvSpPr>
          <p:nvPr/>
        </p:nvSpPr>
        <p:spPr>
          <a:xfrm>
            <a:off x="5124067" y="4481511"/>
            <a:ext cx="6265588" cy="17040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/>
              <a:t>Waar je </a:t>
            </a:r>
            <a:r>
              <a:rPr lang="nl-NL" b="1" dirty="0"/>
              <a:t>Eigen Vermogen </a:t>
            </a:r>
            <a:r>
              <a:rPr lang="nl-NL" dirty="0"/>
              <a:t>door </a:t>
            </a:r>
            <a:r>
              <a:rPr lang="nl-NL" u="sng" dirty="0"/>
              <a:t>toe-of-afneemt</a:t>
            </a:r>
            <a:r>
              <a:rPr lang="nl-NL" dirty="0"/>
              <a:t> komt op de resultatenrekening. Oftewel de financiële transactie die het </a:t>
            </a:r>
            <a:r>
              <a:rPr lang="nl-NL" b="1" dirty="0"/>
              <a:t>Eigen Vermogen </a:t>
            </a:r>
            <a:r>
              <a:rPr lang="nl-NL" dirty="0"/>
              <a:t>doen </a:t>
            </a:r>
            <a:r>
              <a:rPr lang="nl-NL" u="sng" dirty="0"/>
              <a:t>veranderen</a:t>
            </a:r>
            <a:r>
              <a:rPr lang="nl-NL" dirty="0"/>
              <a:t> komen op de resultatenrekening</a:t>
            </a:r>
            <a:r>
              <a:rPr lang="nl-NL" b="1" dirty="0"/>
              <a:t>.</a:t>
            </a:r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64CAF20B-7994-49BE-B50D-EBF62078DF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7852" y="4446193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273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18F9DB-3DD1-4284-A407-9A930A959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Oefening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A2E5F39-E5A4-465F-B0FA-3838D4F85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2228" y="261271"/>
            <a:ext cx="6275035" cy="1105890"/>
          </a:xfrm>
        </p:spPr>
        <p:txBody>
          <a:bodyPr/>
          <a:lstStyle/>
          <a:p>
            <a:r>
              <a:rPr lang="nl-NL" dirty="0"/>
              <a:t>Op 01-12-2020 lost De Brandsmaboom €100.000 af de Banklening. De Betaling vindt per bank plaats. 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354D367-FF89-460F-83A1-9A316D42F82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/>
              <a:t>Op de resultatenrekening:</a:t>
            </a:r>
            <a:br>
              <a:rPr lang="nl-NL" dirty="0"/>
            </a:br>
            <a:r>
              <a:rPr lang="nl-NL" dirty="0"/>
              <a:t>JA of NEE?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BD6AE202-2F68-43F7-86F3-99DD22F6F661}"/>
              </a:ext>
            </a:extLst>
          </p:cNvPr>
          <p:cNvSpPr txBox="1"/>
          <p:nvPr/>
        </p:nvSpPr>
        <p:spPr>
          <a:xfrm>
            <a:off x="5344354" y="997302"/>
            <a:ext cx="896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Nee </a:t>
            </a:r>
          </a:p>
        </p:txBody>
      </p:sp>
      <p:sp>
        <p:nvSpPr>
          <p:cNvPr id="6" name="Tijdelijke aanduiding voor inhoud 2">
            <a:extLst>
              <a:ext uri="{FF2B5EF4-FFF2-40B4-BE49-F238E27FC236}">
                <a16:creationId xmlns:a16="http://schemas.microsoft.com/office/drawing/2014/main" id="{BDB8C375-AB07-4F0B-B050-404D8651FFD2}"/>
              </a:ext>
            </a:extLst>
          </p:cNvPr>
          <p:cNvSpPr txBox="1">
            <a:spLocks/>
          </p:cNvSpPr>
          <p:nvPr/>
        </p:nvSpPr>
        <p:spPr>
          <a:xfrm>
            <a:off x="5092225" y="1549720"/>
            <a:ext cx="6275035" cy="11058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/>
              <a:t>Op 03-12-2020 betaalt de Brandsmaboom een energierekening voor de maand november van €30.000. De betaling vindt per bank plaats.  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nl-NL" dirty="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ABCA0548-E8AF-4FF8-BB03-254736365C9A}"/>
              </a:ext>
            </a:extLst>
          </p:cNvPr>
          <p:cNvSpPr txBox="1"/>
          <p:nvPr/>
        </p:nvSpPr>
        <p:spPr>
          <a:xfrm>
            <a:off x="5344353" y="2378814"/>
            <a:ext cx="651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Ja (energie</a:t>
            </a:r>
            <a:r>
              <a:rPr lang="nl-NL" b="1" dirty="0"/>
              <a:t>kosten</a:t>
            </a:r>
            <a:r>
              <a:rPr lang="nl-NL" dirty="0"/>
              <a:t>) dus op </a:t>
            </a:r>
            <a:r>
              <a:rPr lang="nl-NL" b="1" dirty="0"/>
              <a:t>RR</a:t>
            </a:r>
            <a:r>
              <a:rPr lang="nl-NL" dirty="0"/>
              <a:t>.</a:t>
            </a:r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03B64BDF-4DB5-42D1-8445-B04ECA94097C}"/>
              </a:ext>
            </a:extLst>
          </p:cNvPr>
          <p:cNvSpPr txBox="1">
            <a:spLocks/>
          </p:cNvSpPr>
          <p:nvPr/>
        </p:nvSpPr>
        <p:spPr>
          <a:xfrm>
            <a:off x="5092226" y="4129132"/>
            <a:ext cx="6275035" cy="11058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/>
              <a:t>Op 10-12-2020 verkoopt de Brandsmaboom 2.000 naaldbomen voor €60,- per stuk. De naaldbomen hadden een inkoopwaarde van €60.000,-. De betaling vindt op rekening plaats.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nl-NL" dirty="0"/>
          </a:p>
        </p:txBody>
      </p:sp>
      <p:sp>
        <p:nvSpPr>
          <p:cNvPr id="9" name="Tijdelijke aanduiding voor inhoud 2">
            <a:extLst>
              <a:ext uri="{FF2B5EF4-FFF2-40B4-BE49-F238E27FC236}">
                <a16:creationId xmlns:a16="http://schemas.microsoft.com/office/drawing/2014/main" id="{A0E5FDCB-AE7C-4212-9D87-A85875372123}"/>
              </a:ext>
            </a:extLst>
          </p:cNvPr>
          <p:cNvSpPr txBox="1">
            <a:spLocks/>
          </p:cNvSpPr>
          <p:nvPr/>
        </p:nvSpPr>
        <p:spPr>
          <a:xfrm>
            <a:off x="5092224" y="2838169"/>
            <a:ext cx="6275035" cy="11058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/>
              <a:t>Op 06-12-2020 koopt de Brandsmaboom voor 2.000 aan naaldbomen in. De naaldbomen hadden een totale inkoopwaarde van €60.000. De betaling vindt plaats via de bank. 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nl-NL" dirty="0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EA2E8847-6E78-4E1D-A022-55D8A9DDDC22}"/>
              </a:ext>
            </a:extLst>
          </p:cNvPr>
          <p:cNvSpPr txBox="1"/>
          <p:nvPr/>
        </p:nvSpPr>
        <p:spPr>
          <a:xfrm>
            <a:off x="5344349" y="3664750"/>
            <a:ext cx="896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Nee 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CD6495CF-697D-4A0E-A0CE-2D05AF417294}"/>
              </a:ext>
            </a:extLst>
          </p:cNvPr>
          <p:cNvSpPr txBox="1"/>
          <p:nvPr/>
        </p:nvSpPr>
        <p:spPr>
          <a:xfrm>
            <a:off x="5344348" y="4938948"/>
            <a:ext cx="6725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Ja, de verkoop van €60 x 2.000 = €120.000 (omzet) dus op </a:t>
            </a:r>
            <a:r>
              <a:rPr lang="nl-NL" b="1" dirty="0"/>
              <a:t>RR.</a:t>
            </a:r>
            <a:r>
              <a:rPr lang="nl-NL" dirty="0"/>
              <a:t>  </a:t>
            </a:r>
          </a:p>
        </p:txBody>
      </p:sp>
      <p:sp>
        <p:nvSpPr>
          <p:cNvPr id="12" name="Tijdelijke aanduiding voor inhoud 2">
            <a:extLst>
              <a:ext uri="{FF2B5EF4-FFF2-40B4-BE49-F238E27FC236}">
                <a16:creationId xmlns:a16="http://schemas.microsoft.com/office/drawing/2014/main" id="{35C7D01E-0392-48C6-9A2F-38B2FAF99147}"/>
              </a:ext>
            </a:extLst>
          </p:cNvPr>
          <p:cNvSpPr txBox="1">
            <a:spLocks/>
          </p:cNvSpPr>
          <p:nvPr/>
        </p:nvSpPr>
        <p:spPr>
          <a:xfrm>
            <a:off x="5092224" y="5415067"/>
            <a:ext cx="6275035" cy="11058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/>
              <a:t>Op 12-12-2020 haalt eigenaar Jan De Jong €1.000 uit de kas voor privégebruik. 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nl-NL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09ADF877-1117-4D94-BE63-2AE14D6B46CB}"/>
              </a:ext>
            </a:extLst>
          </p:cNvPr>
          <p:cNvSpPr txBox="1"/>
          <p:nvPr/>
        </p:nvSpPr>
        <p:spPr>
          <a:xfrm>
            <a:off x="5344347" y="6191575"/>
            <a:ext cx="6725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Ja, door de privéopname lijdt het bedrijf verlies (kosten) dus op RR.  </a:t>
            </a:r>
          </a:p>
        </p:txBody>
      </p:sp>
      <p:pic>
        <p:nvPicPr>
          <p:cNvPr id="2050" name="Picture 2" descr="Online gratis de ja-neekaarten raadplegen">
            <a:extLst>
              <a:ext uri="{FF2B5EF4-FFF2-40B4-BE49-F238E27FC236}">
                <a16:creationId xmlns:a16="http://schemas.microsoft.com/office/drawing/2014/main" id="{D27A5DF3-A323-42D7-8610-4C9262F231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666" y="4479201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4225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DD3DCF-F3D2-4B63-89FD-334D73EC6DF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2171700" cy="1327150"/>
          </a:xfrm>
        </p:spPr>
        <p:txBody>
          <a:bodyPr/>
          <a:lstStyle/>
          <a:p>
            <a:r>
              <a:rPr lang="nl-NL" dirty="0"/>
              <a:t>BTW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3C37290-01D1-4650-8D10-CF27F5E92EC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738313" y="108356"/>
            <a:ext cx="6929437" cy="723900"/>
          </a:xfrm>
        </p:spPr>
        <p:txBody>
          <a:bodyPr/>
          <a:lstStyle/>
          <a:p>
            <a:r>
              <a:rPr lang="nl-NL" b="1" dirty="0"/>
              <a:t>Weetje</a:t>
            </a:r>
            <a:r>
              <a:rPr lang="nl-NL" dirty="0"/>
              <a:t>: 	Op basisproducten betaal je 9% BTW</a:t>
            </a:r>
            <a:br>
              <a:rPr lang="nl-NL" dirty="0"/>
            </a:br>
            <a:r>
              <a:rPr lang="nl-NL" dirty="0"/>
              <a:t>		Op luxeproducten betaal je 21% BTW 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2DC215A7-7CDD-4469-883B-E0125A517C05}"/>
              </a:ext>
            </a:extLst>
          </p:cNvPr>
          <p:cNvSpPr txBox="1"/>
          <p:nvPr/>
        </p:nvSpPr>
        <p:spPr>
          <a:xfrm>
            <a:off x="628650" y="1003984"/>
            <a:ext cx="6454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 Brandsmaboom verkoopt voor 1.000 naaldbomen voor €72,60 per stuk inclusief BTW. </a:t>
            </a:r>
          </a:p>
        </p:txBody>
      </p:sp>
      <p:graphicFrame>
        <p:nvGraphicFramePr>
          <p:cNvPr id="6" name="Tabel 6">
            <a:extLst>
              <a:ext uri="{FF2B5EF4-FFF2-40B4-BE49-F238E27FC236}">
                <a16:creationId xmlns:a16="http://schemas.microsoft.com/office/drawing/2014/main" id="{56ED9F02-8C6E-44B2-BA28-2FA59AA606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477405"/>
              </p:ext>
            </p:extLst>
          </p:nvPr>
        </p:nvGraphicFramePr>
        <p:xfrm>
          <a:off x="628650" y="1836240"/>
          <a:ext cx="11418347" cy="11125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334604">
                  <a:extLst>
                    <a:ext uri="{9D8B030D-6E8A-4147-A177-3AD203B41FA5}">
                      <a16:colId xmlns:a16="http://schemas.microsoft.com/office/drawing/2014/main" val="3775117512"/>
                    </a:ext>
                  </a:extLst>
                </a:gridCol>
                <a:gridCol w="2660162">
                  <a:extLst>
                    <a:ext uri="{9D8B030D-6E8A-4147-A177-3AD203B41FA5}">
                      <a16:colId xmlns:a16="http://schemas.microsoft.com/office/drawing/2014/main" val="3610320424"/>
                    </a:ext>
                  </a:extLst>
                </a:gridCol>
                <a:gridCol w="3818222">
                  <a:extLst>
                    <a:ext uri="{9D8B030D-6E8A-4147-A177-3AD203B41FA5}">
                      <a16:colId xmlns:a16="http://schemas.microsoft.com/office/drawing/2014/main" val="2534979088"/>
                    </a:ext>
                  </a:extLst>
                </a:gridCol>
                <a:gridCol w="3605359">
                  <a:extLst>
                    <a:ext uri="{9D8B030D-6E8A-4147-A177-3AD203B41FA5}">
                      <a16:colId xmlns:a16="http://schemas.microsoft.com/office/drawing/2014/main" val="27515095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Verkoopprijs</a:t>
                      </a:r>
                      <a:r>
                        <a:rPr lang="nl-NL" dirty="0"/>
                        <a:t> 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€72,60 / 1.21 = </a:t>
                      </a:r>
                      <a:r>
                        <a:rPr lang="nl-NL" dirty="0"/>
                        <a:t>€60,-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€60,- x 1000 = </a:t>
                      </a:r>
                      <a:r>
                        <a:rPr lang="nl-NL" dirty="0"/>
                        <a:t>€60.000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525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/>
                        <a:t>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BTW </a:t>
                      </a:r>
                      <a:r>
                        <a:rPr lang="nl-NL" b="1" dirty="0"/>
                        <a:t>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21% = </a:t>
                      </a:r>
                      <a:r>
                        <a:rPr lang="nl-NL" b="1" dirty="0"/>
                        <a:t>€12,60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€12.60 x 1000= </a:t>
                      </a:r>
                      <a:r>
                        <a:rPr lang="nl-NL" b="1" dirty="0"/>
                        <a:t>€12.600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6285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/>
                        <a:t>121%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Verkoopprijs </a:t>
                      </a:r>
                      <a:r>
                        <a:rPr lang="nl-NL" b="1" dirty="0"/>
                        <a:t>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€72,60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€72,60 x 1000 = </a:t>
                      </a:r>
                      <a:r>
                        <a:rPr lang="nl-NL" b="1" dirty="0"/>
                        <a:t>€72.600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9122959"/>
                  </a:ext>
                </a:extLst>
              </a:tr>
            </a:tbl>
          </a:graphicData>
        </a:graphic>
      </p:graphicFrame>
      <p:sp>
        <p:nvSpPr>
          <p:cNvPr id="8" name="Tekstvak 7">
            <a:extLst>
              <a:ext uri="{FF2B5EF4-FFF2-40B4-BE49-F238E27FC236}">
                <a16:creationId xmlns:a16="http://schemas.microsoft.com/office/drawing/2014/main" id="{225C4AC0-216B-4D51-9367-3C4C4BA27888}"/>
              </a:ext>
            </a:extLst>
          </p:cNvPr>
          <p:cNvSpPr txBox="1"/>
          <p:nvPr/>
        </p:nvSpPr>
        <p:spPr>
          <a:xfrm>
            <a:off x="581025" y="3092779"/>
            <a:ext cx="6454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 Brandsmaboom koopt voor 1.000 naaldbomen voor €30,- per stuk exclusief BTW. </a:t>
            </a:r>
          </a:p>
        </p:txBody>
      </p:sp>
      <p:graphicFrame>
        <p:nvGraphicFramePr>
          <p:cNvPr id="12" name="Tabel 6">
            <a:extLst>
              <a:ext uri="{FF2B5EF4-FFF2-40B4-BE49-F238E27FC236}">
                <a16:creationId xmlns:a16="http://schemas.microsoft.com/office/drawing/2014/main" id="{78872995-17C5-4E12-8066-280CAFAF2B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745464"/>
              </p:ext>
            </p:extLst>
          </p:nvPr>
        </p:nvGraphicFramePr>
        <p:xfrm>
          <a:off x="628650" y="3883129"/>
          <a:ext cx="11418347" cy="11125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334604">
                  <a:extLst>
                    <a:ext uri="{9D8B030D-6E8A-4147-A177-3AD203B41FA5}">
                      <a16:colId xmlns:a16="http://schemas.microsoft.com/office/drawing/2014/main" val="3775117512"/>
                    </a:ext>
                  </a:extLst>
                </a:gridCol>
                <a:gridCol w="2660162">
                  <a:extLst>
                    <a:ext uri="{9D8B030D-6E8A-4147-A177-3AD203B41FA5}">
                      <a16:colId xmlns:a16="http://schemas.microsoft.com/office/drawing/2014/main" val="3610320424"/>
                    </a:ext>
                  </a:extLst>
                </a:gridCol>
                <a:gridCol w="3818222">
                  <a:extLst>
                    <a:ext uri="{9D8B030D-6E8A-4147-A177-3AD203B41FA5}">
                      <a16:colId xmlns:a16="http://schemas.microsoft.com/office/drawing/2014/main" val="2534979088"/>
                    </a:ext>
                  </a:extLst>
                </a:gridCol>
                <a:gridCol w="3605359">
                  <a:extLst>
                    <a:ext uri="{9D8B030D-6E8A-4147-A177-3AD203B41FA5}">
                      <a16:colId xmlns:a16="http://schemas.microsoft.com/office/drawing/2014/main" val="27515095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Verkoopprijs</a:t>
                      </a:r>
                      <a:r>
                        <a:rPr lang="nl-NL" dirty="0"/>
                        <a:t> 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€30,-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€30,- x 1000 = </a:t>
                      </a:r>
                      <a:r>
                        <a:rPr lang="nl-NL" dirty="0"/>
                        <a:t>€30.000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525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/>
                        <a:t>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BTW </a:t>
                      </a:r>
                      <a:r>
                        <a:rPr lang="nl-NL" b="1" dirty="0"/>
                        <a:t>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21% = </a:t>
                      </a:r>
                      <a:r>
                        <a:rPr lang="nl-NL" b="1" dirty="0"/>
                        <a:t>€6,30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0" dirty="0"/>
                        <a:t>€6,30 x 1000= </a:t>
                      </a:r>
                      <a:r>
                        <a:rPr lang="nl-NL" b="1" dirty="0"/>
                        <a:t>€6.300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6285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/>
                        <a:t>121%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Verkoopprijs </a:t>
                      </a:r>
                      <a:r>
                        <a:rPr lang="nl-NL" b="1" dirty="0"/>
                        <a:t>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/>
                        <a:t>€36,30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€36,30 x 1000 = </a:t>
                      </a:r>
                      <a:r>
                        <a:rPr lang="nl-NL" b="1" dirty="0"/>
                        <a:t>€36.300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9122959"/>
                  </a:ext>
                </a:extLst>
              </a:tr>
            </a:tbl>
          </a:graphicData>
        </a:graphic>
      </p:graphicFrame>
      <p:sp>
        <p:nvSpPr>
          <p:cNvPr id="13" name="Tekstvak 12">
            <a:extLst>
              <a:ext uri="{FF2B5EF4-FFF2-40B4-BE49-F238E27FC236}">
                <a16:creationId xmlns:a16="http://schemas.microsoft.com/office/drawing/2014/main" id="{7DE094CC-607C-4BB9-9672-8F6DE815FD8E}"/>
              </a:ext>
            </a:extLst>
          </p:cNvPr>
          <p:cNvSpPr txBox="1"/>
          <p:nvPr/>
        </p:nvSpPr>
        <p:spPr>
          <a:xfrm>
            <a:off x="581024" y="5040203"/>
            <a:ext cx="9317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 Brandsmaboom moet dus €12.600 – 6.300 = €6.300 aan de belastingdienst betalen. </a:t>
            </a:r>
          </a:p>
        </p:txBody>
      </p:sp>
    </p:spTree>
    <p:extLst>
      <p:ext uri="{BB962C8B-B14F-4D97-AF65-F5344CB8AC3E}">
        <p14:creationId xmlns:p14="http://schemas.microsoft.com/office/powerpoint/2010/main" val="1877326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8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53BB5D57-6178-4F62-B472-0312F6D95A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158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800B320-C486-4967-AFB8-58E3EBDA9E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0624" y="0"/>
            <a:ext cx="12584114" cy="6853238"/>
            <a:chOff x="-417513" y="0"/>
            <a:chExt cx="12584114" cy="6853238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B6E6BEB2-753A-4253-9BE2-9E569A8A5E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196A6026-E2E2-4401-BB72-F8314907A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C852B828-3E4B-4404-AEE7-815B0B6EE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B2BAC571-023A-4027-9689-5A7375FE53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6BB424FB-2158-48AB-9A28-A11889AA5A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BE5FA512-D3FE-4F91-AE23-51DAAAA74E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83CF3A0A-06AA-4987-8182-4F86E662EC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969C6F15-1F6D-46D5-8C47-3FBC312536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01E2B94D-4E93-4C11-A1FC-B3A6E8CC5F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F47C1110-8C08-4C26-BD0D-3083BFAC1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3085CEBC-D1F5-4F82-93C8-8ED38B7CBE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3ED8F25D-E867-46B6-A62D-3B21147680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6BB81545-0C01-4B56-BADD-6B7D5B72AF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A1574FCC-646A-4771-AB54-A44212F198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A56CC2BC-E51D-4A79-AA80-770FAA7844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id="{C95E0495-B7F8-44C5-AD1F-5F3C8633E3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28C1E7AA-A198-498A-9426-7632D7AA3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96410611-0DF8-42D3-91B1-B87AE692EB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id="{EACF821F-24B2-49B5-8688-744B0EADF0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4">
              <a:extLst>
                <a:ext uri="{FF2B5EF4-FFF2-40B4-BE49-F238E27FC236}">
                  <a16:creationId xmlns:a16="http://schemas.microsoft.com/office/drawing/2014/main" id="{418BD791-FEEE-4A18-A5EF-F3815F184C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D5D16C8F-EA4F-447C-934A-06E7BFAE92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pic>
        <p:nvPicPr>
          <p:cNvPr id="2" name="Afbeelding 1">
            <a:extLst>
              <a:ext uri="{FF2B5EF4-FFF2-40B4-BE49-F238E27FC236}">
                <a16:creationId xmlns:a16="http://schemas.microsoft.com/office/drawing/2014/main" id="{42DCADEF-56E9-402A-8193-C020D7C8DC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179831"/>
            <a:ext cx="10905066" cy="4498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4649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6" descr="Uitleg: Wat is BTW / Omzetbelasting? | SNOEI.NET">
            <a:extLst>
              <a:ext uri="{FF2B5EF4-FFF2-40B4-BE49-F238E27FC236}">
                <a16:creationId xmlns:a16="http://schemas.microsoft.com/office/drawing/2014/main" id="{F7E14B4A-962C-448B-96C0-5EE54569F6D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EB4E2678-456A-4298-B28D-2F948A5E79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2" y="0"/>
            <a:ext cx="12078142" cy="547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202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D1DBF1-5A22-469D-91CC-CDBCBF67F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Zelf aan de slag  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0625822-D77D-4861-8419-9F9884BB6B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Uitleg/instructie 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A49646E-57B3-4D8F-BE75-1B66C43FD98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/>
              <a:t>Mutatiebalansen</a:t>
            </a:r>
          </a:p>
          <a:p>
            <a:r>
              <a:rPr lang="nl-NL" dirty="0"/>
              <a:t>1) Vragen vanuit jullie</a:t>
            </a:r>
            <a:br>
              <a:rPr lang="nl-NL" dirty="0"/>
            </a:br>
            <a:r>
              <a:rPr lang="nl-NL" dirty="0"/>
              <a:t>2) Belangrijkste tips vanuit de docent. 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349F8F1-2CA4-4D32-9C67-E273C9862E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NL" dirty="0"/>
              <a:t>Zelfstandig aan De slag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FC7C725-C3EB-486C-8ABC-3790E57086C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/>
              <a:t>Ga zelfstandig en in alle stilte aan de slag met de Lesbrieven A/B en de Bouwstenen A/B of met de eindoefeningen van Deel I en Deel II van de Brandsmaboom. </a:t>
            </a:r>
          </a:p>
          <a:p>
            <a:r>
              <a:rPr lang="nl-NL" dirty="0"/>
              <a:t>Ben je eerder klaar? Lesbrief C en Bouwsteen C. </a:t>
            </a:r>
          </a:p>
          <a:p>
            <a:r>
              <a:rPr lang="nl-NL" dirty="0"/>
              <a:t>Maak alleen gebruik van LEARNBEAT en WIKIWIJS. Er zijn GEEN andere digitale hulpmiddelen toegestaan.  </a:t>
            </a:r>
          </a:p>
        </p:txBody>
      </p:sp>
    </p:spTree>
    <p:extLst>
      <p:ext uri="{BB962C8B-B14F-4D97-AF65-F5344CB8AC3E}">
        <p14:creationId xmlns:p14="http://schemas.microsoft.com/office/powerpoint/2010/main" val="842347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D393AB-CF07-4C60-9639-49BE1D9707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Afsluiting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242876E-FA56-432F-B684-9F960D4F81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ALVAST FIJNE FEESTDAGEN &amp; EEN GELUKKIG NIEUWJAAR!!!</a:t>
            </a:r>
          </a:p>
        </p:txBody>
      </p:sp>
    </p:spTree>
    <p:extLst>
      <p:ext uri="{BB962C8B-B14F-4D97-AF65-F5344CB8AC3E}">
        <p14:creationId xmlns:p14="http://schemas.microsoft.com/office/powerpoint/2010/main" val="775060968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570</Words>
  <Application>Microsoft Office PowerPoint</Application>
  <PresentationFormat>Breedbeeld</PresentationFormat>
  <Paragraphs>62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Calibri Light</vt:lpstr>
      <vt:lpstr>Rockwell</vt:lpstr>
      <vt:lpstr>Wingdings</vt:lpstr>
      <vt:lpstr>Atlas</vt:lpstr>
      <vt:lpstr>Hoofstuk 5</vt:lpstr>
      <vt:lpstr>Leerdoelen</vt:lpstr>
      <vt:lpstr>Resultatenrekening  Winst-en-Verliesrekening</vt:lpstr>
      <vt:lpstr>Oefening</vt:lpstr>
      <vt:lpstr>BTW</vt:lpstr>
      <vt:lpstr>PowerPoint-presentatie</vt:lpstr>
      <vt:lpstr>PowerPoint-presentatie</vt:lpstr>
      <vt:lpstr>Zelf aan de slag  </vt:lpstr>
      <vt:lpstr>Afsluiting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Hoofstuk 5</dc:title>
  <dc:creator>B. van Orsouw</dc:creator>
  <cp:lastModifiedBy>B. van Orsouw</cp:lastModifiedBy>
  <cp:revision>5</cp:revision>
  <dcterms:created xsi:type="dcterms:W3CDTF">2020-12-13T19:29:02Z</dcterms:created>
  <dcterms:modified xsi:type="dcterms:W3CDTF">2020-12-14T07:39:14Z</dcterms:modified>
</cp:coreProperties>
</file>